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91" r:id="rId22"/>
    <p:sldId id="292" r:id="rId23"/>
    <p:sldId id="293" r:id="rId24"/>
    <p:sldId id="276" r:id="rId25"/>
    <p:sldId id="266" r:id="rId26"/>
    <p:sldId id="277" r:id="rId27"/>
    <p:sldId id="269" r:id="rId28"/>
    <p:sldId id="280" r:id="rId29"/>
    <p:sldId id="281"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70"/>
    <a:srgbClr val="00000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3535" autoAdjust="0"/>
  </p:normalViewPr>
  <p:slideViewPr>
    <p:cSldViewPr snapToGrid="0" snapToObjects="1">
      <p:cViewPr varScale="1">
        <p:scale>
          <a:sx n="76" d="100"/>
          <a:sy n="76" d="100"/>
        </p:scale>
        <p:origin x="120" y="14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417322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44952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4/23/2019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4/23/2019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4/23/2019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4/23/2019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4/23/2019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4/23/2019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4/23/2019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a:xfrm>
            <a:off x="720648" y="1441697"/>
            <a:ext cx="10058400" cy="4451103"/>
          </a:xfrm>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Improving vulnerabilities that lead to high-consequence impacts can have greatest return</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484348" y="6313621"/>
            <a:ext cx="11471352"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Gary, Clark Hayden, and Alexis </a:t>
            </a:r>
            <a:r>
              <a:rPr lang="en-US" sz="1200" dirty="0" err="1">
                <a:latin typeface="+mj-lt"/>
              </a:rPr>
              <a:t>Feringa</a:t>
            </a:r>
            <a:r>
              <a:rPr lang="en-US" sz="1200" dirty="0">
                <a:latin typeface="+mj-lt"/>
              </a:rPr>
              <a:t>. </a:t>
            </a:r>
            <a:r>
              <a:rPr lang="en-US" sz="1200" i="1" dirty="0">
                <a:latin typeface="+mj-lt"/>
              </a:rPr>
              <a:t>Engineering principles for information technology security (a baseline for achieving security)</a:t>
            </a:r>
            <a:r>
              <a:rPr lang="en-US" sz="1200" dirty="0">
                <a:latin typeface="+mj-lt"/>
              </a:rPr>
              <a:t>. Booz-Allen and Hamilton Inc Mclean VA, 2001.</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scored along six attributes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of resources (including time)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Dimension scores are then aggregated into an overall adversary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scores along each dimension?</a:t>
            </a:r>
          </a:p>
          <a:p>
            <a:pPr lvl="1">
              <a:buFont typeface="Arial" panose="020B0604020202020204" pitchFamily="34" charset="0"/>
              <a:buChar char="•"/>
            </a:pPr>
            <a:r>
              <a:rPr lang="en-US" dirty="0"/>
              <a:t>Attribute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 (skill/tolerance for risk)</a:t>
            </a:r>
          </a:p>
          <a:p>
            <a:pPr>
              <a:buFont typeface="Arial" panose="020B0604020202020204" pitchFamily="34" charset="0"/>
              <a:buChar char="•"/>
            </a:pPr>
            <a:r>
              <a:rPr lang="en-US" dirty="0"/>
              <a:t> Previous (deliberative) methodology can/has produced aggregate ratings for these scenarios (collection of security measures) </a:t>
            </a:r>
          </a:p>
          <a:p>
            <a:pPr lvl="1">
              <a:buFont typeface="Arial" panose="020B0604020202020204" pitchFamily="34" charset="0"/>
              <a:buChar char="•"/>
            </a:pPr>
            <a:r>
              <a:rPr lang="en-US" dirty="0"/>
              <a:t>Can use ordered </a:t>
            </a:r>
            <a:r>
              <a:rPr lang="en-US" dirty="0" err="1"/>
              <a:t>probit</a:t>
            </a:r>
            <a:r>
              <a:rPr lang="en-US" dirty="0"/>
              <a:t> or similar to relate security measure ratings (expert) to aggregate ratings (deliberation)</a:t>
            </a:r>
          </a:p>
          <a:p>
            <a:pPr lvl="1">
              <a:buFont typeface="Arial" panose="020B0604020202020204" pitchFamily="34" charset="0"/>
              <a:buChar char="•"/>
            </a:pPr>
            <a:r>
              <a:rPr lang="en-US" dirty="0"/>
              <a:t>Advantages: Resulting predictions are on same scale as past ratings, draw on expertise when possible</a:t>
            </a:r>
          </a:p>
          <a:p>
            <a:pPr lvl="1">
              <a:buFont typeface="Arial" panose="020B0604020202020204" pitchFamily="34" charset="0"/>
              <a:buChar char="•"/>
            </a:pPr>
            <a:r>
              <a:rPr lang="en-US" dirty="0"/>
              <a:t>Disadvantage: Resulting predictions are dependent on past (subjective) ratings</a:t>
            </a:r>
          </a:p>
          <a:p>
            <a:pPr>
              <a:buFont typeface="Arial" panose="020B0604020202020204" pitchFamily="34" charset="0"/>
              <a:buChar char="•"/>
            </a:pPr>
            <a:r>
              <a:rPr lang="en-US" dirty="0"/>
              <a:t> Some subject matter experts also have cross domain knowledge</a:t>
            </a:r>
          </a:p>
          <a:p>
            <a:pPr lvl="1">
              <a:buFont typeface="Arial" panose="020B0604020202020204" pitchFamily="34" charset="0"/>
              <a:buChar char="•"/>
            </a:pPr>
            <a:r>
              <a:rPr lang="en-US" dirty="0"/>
              <a:t>Utilize to identify correlation in security measures; use to derive clusters of system characteristics</a:t>
            </a:r>
          </a:p>
          <a:p>
            <a:pPr lvl="1">
              <a:buFont typeface="Arial" panose="020B0604020202020204" pitchFamily="34" charset="0"/>
              <a:buChar char="•"/>
            </a:pPr>
            <a:r>
              <a:rPr lang="en-US" dirty="0"/>
              <a:t>Relies on assumption that system characteristics are correlated with adversarial characteristics (e.g., through mutual optimization)</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21</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70200" y="24638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55800" y="2279134"/>
            <a:ext cx="803425" cy="369332"/>
          </a:xfrm>
          <a:prstGeom prst="rect">
            <a:avLst/>
          </a:prstGeom>
          <a:noFill/>
        </p:spPr>
        <p:txBody>
          <a:bodyPr wrap="none" rtlCol="0">
            <a:spAutoFit/>
          </a:bodyPr>
          <a:lstStyle/>
          <a:p>
            <a:r>
              <a:rPr lang="en-US" dirty="0"/>
              <a:t>Skill 1</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9A94BFB-B4B0-454E-B597-1302F638D047}"/>
                  </a:ext>
                </a:extLst>
              </p:cNvPr>
              <p:cNvSpPr txBox="1"/>
              <p:nvPr/>
            </p:nvSpPr>
            <p:spPr>
              <a:xfrm>
                <a:off x="3305258" y="2291834"/>
                <a:ext cx="50148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305258" y="2291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A51D202-E3D1-4BCA-8E8C-082F921E3D5D}"/>
                  </a:ext>
                </a:extLst>
              </p:cNvPr>
              <p:cNvSpPr txBox="1"/>
              <p:nvPr/>
            </p:nvSpPr>
            <p:spPr>
              <a:xfrm>
                <a:off x="7216865" y="2279134"/>
                <a:ext cx="50148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16865" y="2279134"/>
                <a:ext cx="501483"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2D361B1-34B8-43DF-BB65-EF43C6E96D90}"/>
                  </a:ext>
                </a:extLst>
              </p:cNvPr>
              <p:cNvSpPr txBox="1"/>
              <p:nvPr/>
            </p:nvSpPr>
            <p:spPr>
              <a:xfrm>
                <a:off x="3666974" y="2291834"/>
                <a:ext cx="50680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66974" y="2291834"/>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5370A3A-DECC-4F70-9F59-A1D54DA5C8D6}"/>
                  </a:ext>
                </a:extLst>
              </p:cNvPr>
              <p:cNvSpPr txBox="1"/>
              <p:nvPr/>
            </p:nvSpPr>
            <p:spPr>
              <a:xfrm>
                <a:off x="6453376" y="2291834"/>
                <a:ext cx="5030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53376" y="2291834"/>
                <a:ext cx="503086"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70200" y="41470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55800" y="3962400"/>
            <a:ext cx="803425" cy="369332"/>
          </a:xfrm>
          <a:prstGeom prst="rect">
            <a:avLst/>
          </a:prstGeom>
          <a:noFill/>
        </p:spPr>
        <p:txBody>
          <a:bodyPr wrap="none" rtlCol="0">
            <a:spAutoFit/>
          </a:bodyPr>
          <a:lstStyle/>
          <a:p>
            <a:r>
              <a:rPr lang="en-US" dirty="0"/>
              <a:t>Skill 2</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CC961B2-8451-40A2-BA79-C9818CCF040F}"/>
                  </a:ext>
                </a:extLst>
              </p:cNvPr>
              <p:cNvSpPr txBox="1"/>
              <p:nvPr/>
            </p:nvSpPr>
            <p:spPr>
              <a:xfrm>
                <a:off x="4173779" y="3975100"/>
                <a:ext cx="4852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73779" y="3975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77DC89D-D760-4C67-8F1B-815F42134D22}"/>
                  </a:ext>
                </a:extLst>
              </p:cNvPr>
              <p:cNvSpPr txBox="1"/>
              <p:nvPr/>
            </p:nvSpPr>
            <p:spPr>
              <a:xfrm>
                <a:off x="7842759" y="3975100"/>
                <a:ext cx="5023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42759" y="3975100"/>
                <a:ext cx="50238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F2D05D4-CDD5-4F6E-9B6F-0A63EF59CA59}"/>
                  </a:ext>
                </a:extLst>
              </p:cNvPr>
              <p:cNvSpPr txBox="1"/>
              <p:nvPr/>
            </p:nvSpPr>
            <p:spPr>
              <a:xfrm>
                <a:off x="3666974" y="3975100"/>
                <a:ext cx="4852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66974" y="3975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1FBEF4C-B8F2-421B-A2EB-1D8E1A71E1A0}"/>
                  </a:ext>
                </a:extLst>
              </p:cNvPr>
              <p:cNvSpPr txBox="1"/>
              <p:nvPr/>
            </p:nvSpPr>
            <p:spPr>
              <a:xfrm>
                <a:off x="8536041" y="3962400"/>
                <a:ext cx="50770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3</m:t>
                          </m:r>
                        </m:sub>
                      </m:sSub>
                    </m:oMath>
                  </m:oMathPara>
                </a14:m>
                <a:endParaRPr lang="en-US" dirty="0"/>
              </a:p>
            </p:txBody>
          </p:sp>
        </mc:Choice>
        <mc:Fallback>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36041" y="3962400"/>
                <a:ext cx="507703"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27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3F1FF851-87E9-44E8-8A47-DD85FD3B143D}"/>
              </a:ext>
            </a:extLst>
          </p:cNvPr>
          <p:cNvSpPr/>
          <p:nvPr/>
        </p:nvSpPr>
        <p:spPr>
          <a:xfrm>
            <a:off x="3092308" y="965200"/>
            <a:ext cx="1676651" cy="3124189"/>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22</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171450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529834"/>
            <a:ext cx="803425" cy="369332"/>
          </a:xfrm>
          <a:prstGeom prst="rect">
            <a:avLst/>
          </a:prstGeom>
          <a:noFill/>
        </p:spPr>
        <p:txBody>
          <a:bodyPr wrap="none" rtlCol="0">
            <a:spAutoFit/>
          </a:bodyPr>
          <a:lstStyle/>
          <a:p>
            <a:r>
              <a:rPr lang="en-US" dirty="0"/>
              <a:t>Skill 1</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529834"/>
                <a:ext cx="50148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52983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529834"/>
                <a:ext cx="5030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52983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525040"/>
                <a:ext cx="50680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52504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542534"/>
                <a:ext cx="4977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542534"/>
                <a:ext cx="497765"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3</m:t>
                          </m:r>
                        </m:sub>
                      </m:sSub>
                    </m:oMath>
                  </m:oMathPara>
                </a14:m>
                <a:endParaRPr lang="en-US" dirty="0"/>
              </a:p>
            </p:txBody>
          </p:sp>
        </mc:Choice>
        <mc:Fallback>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9427965-F307-4FD5-8C05-B12160EC7616}"/>
                  </a:ext>
                </a:extLst>
              </p:cNvPr>
              <p:cNvSpPr txBox="1"/>
              <p:nvPr/>
            </p:nvSpPr>
            <p:spPr>
              <a:xfrm>
                <a:off x="3288797" y="3208306"/>
                <a:ext cx="47994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𝐶</m:t>
                          </m:r>
                        </m:e>
                        <m:sub>
                          <m:r>
                            <a:rPr lang="en-US" b="0" i="1" smtClean="0">
                              <a:solidFill>
                                <a:srgbClr val="C00000"/>
                              </a:solidFill>
                              <a:latin typeface="Cambria Math" panose="02040503050406030204" pitchFamily="18" charset="0"/>
                            </a:rPr>
                            <m:t>1</m:t>
                          </m:r>
                        </m:sub>
                      </m:sSub>
                    </m:oMath>
                  </m:oMathPara>
                </a14:m>
                <a:endParaRPr lang="en-US" dirty="0"/>
              </a:p>
            </p:txBody>
          </p:sp>
        </mc:Choice>
        <mc:Fallback>
          <p:sp>
            <p:nvSpPr>
              <p:cNvPr id="20" name="TextBox 19">
                <a:extLst>
                  <a:ext uri="{FF2B5EF4-FFF2-40B4-BE49-F238E27FC236}">
                    <a16:creationId xmlns:a16="http://schemas.microsoft.com/office/drawing/2014/main" id="{D9427965-F307-4FD5-8C05-B12160EC7616}"/>
                  </a:ext>
                </a:extLst>
              </p:cNvPr>
              <p:cNvSpPr txBox="1">
                <a:spLocks noRot="1" noChangeAspect="1" noMove="1" noResize="1" noEditPoints="1" noAdjustHandles="1" noChangeArrowheads="1" noChangeShapeType="1" noTextEdit="1"/>
              </p:cNvSpPr>
              <p:nvPr/>
            </p:nvSpPr>
            <p:spPr>
              <a:xfrm>
                <a:off x="3288797" y="3208306"/>
                <a:ext cx="479940" cy="369332"/>
              </a:xfrm>
              <a:prstGeom prst="rect">
                <a:avLst/>
              </a:prstGeom>
              <a:blipFill>
                <a:blip r:embed="rId11"/>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086B2-2414-487E-A558-340F58451A42}"/>
              </a:ext>
            </a:extLst>
          </p:cNvPr>
          <p:cNvCxnSpPr>
            <a:stCxn id="12" idx="2"/>
            <a:endCxn id="20" idx="0"/>
          </p:cNvCxnSpPr>
          <p:nvPr/>
        </p:nvCxnSpPr>
        <p:spPr>
          <a:xfrm flipH="1">
            <a:off x="3528767" y="1899166"/>
            <a:ext cx="10772" cy="130914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8988C40-48A5-4291-82E8-A47447DA20D4}"/>
                  </a:ext>
                </a:extLst>
              </p:cNvPr>
              <p:cNvSpPr txBox="1"/>
              <p:nvPr/>
            </p:nvSpPr>
            <p:spPr>
              <a:xfrm>
                <a:off x="4157318" y="1529834"/>
                <a:ext cx="50680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3</m:t>
                          </m:r>
                        </m:sub>
                      </m:sSub>
                    </m:oMath>
                  </m:oMathPara>
                </a14:m>
                <a:endParaRPr lang="en-US" dirty="0"/>
              </a:p>
            </p:txBody>
          </p:sp>
        </mc:Choice>
        <mc:Fallback>
          <p:sp>
            <p:nvSpPr>
              <p:cNvPr id="28" name="TextBox 27">
                <a:extLst>
                  <a:ext uri="{FF2B5EF4-FFF2-40B4-BE49-F238E27FC236}">
                    <a16:creationId xmlns:a16="http://schemas.microsoft.com/office/drawing/2014/main" id="{28988C40-48A5-4291-82E8-A47447DA20D4}"/>
                  </a:ext>
                </a:extLst>
              </p:cNvPr>
              <p:cNvSpPr txBox="1">
                <a:spLocks noRot="1" noChangeAspect="1" noMove="1" noResize="1" noEditPoints="1" noAdjustHandles="1" noChangeArrowheads="1" noChangeShapeType="1" noTextEdit="1"/>
              </p:cNvSpPr>
              <p:nvPr/>
            </p:nvSpPr>
            <p:spPr>
              <a:xfrm>
                <a:off x="4157318" y="1529834"/>
                <a:ext cx="506805" cy="369332"/>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3FE4307-1BE6-4CD6-BF5C-70773DD6C4EF}"/>
              </a:ext>
            </a:extLst>
          </p:cNvPr>
          <p:cNvCxnSpPr>
            <a:stCxn id="24" idx="0"/>
            <a:endCxn id="28" idx="2"/>
          </p:cNvCxnSpPr>
          <p:nvPr/>
        </p:nvCxnSpPr>
        <p:spPr>
          <a:xfrm flipV="1">
            <a:off x="4399949" y="1899166"/>
            <a:ext cx="10772" cy="1313934"/>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994E76A4-0A42-49E2-8470-3086FFB07D19}"/>
              </a:ext>
            </a:extLst>
          </p:cNvPr>
          <p:cNvCxnSpPr>
            <a:stCxn id="14" idx="2"/>
            <a:endCxn id="26" idx="0"/>
          </p:cNvCxnSpPr>
          <p:nvPr/>
        </p:nvCxnSpPr>
        <p:spPr>
          <a:xfrm flipH="1">
            <a:off x="3893144" y="1894372"/>
            <a:ext cx="10772" cy="131872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71B35C19-CA79-4397-889D-78D48F63A12B}"/>
              </a:ext>
            </a:extLst>
          </p:cNvPr>
          <p:cNvCxnSpPr>
            <a:stCxn id="13" idx="2"/>
            <a:endCxn id="25" idx="0"/>
          </p:cNvCxnSpPr>
          <p:nvPr/>
        </p:nvCxnSpPr>
        <p:spPr>
          <a:xfrm>
            <a:off x="7451947" y="1899166"/>
            <a:ext cx="637212" cy="130913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E39F758-09BA-4A4A-B061-6AB9652AEA59}"/>
                  </a:ext>
                </a:extLst>
              </p:cNvPr>
              <p:cNvSpPr txBox="1"/>
              <p:nvPr/>
            </p:nvSpPr>
            <p:spPr>
              <a:xfrm>
                <a:off x="7914897" y="1525040"/>
                <a:ext cx="5030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𝐵</m:t>
                          </m:r>
                        </m:e>
                        <m:sub>
                          <m:r>
                            <a:rPr lang="en-US" b="0" i="1" smtClean="0">
                              <a:solidFill>
                                <a:srgbClr val="C00000"/>
                              </a:solidFill>
                              <a:latin typeface="Cambria Math" panose="02040503050406030204" pitchFamily="18" charset="0"/>
                            </a:rPr>
                            <m:t>3</m:t>
                          </m:r>
                        </m:sub>
                      </m:sSub>
                    </m:oMath>
                  </m:oMathPara>
                </a14:m>
                <a:endParaRPr lang="en-US" dirty="0"/>
              </a:p>
            </p:txBody>
          </p:sp>
        </mc:Choice>
        <mc:Fallback>
          <p:sp>
            <p:nvSpPr>
              <p:cNvPr id="36" name="TextBox 35">
                <a:extLst>
                  <a:ext uri="{FF2B5EF4-FFF2-40B4-BE49-F238E27FC236}">
                    <a16:creationId xmlns:a16="http://schemas.microsoft.com/office/drawing/2014/main" id="{5E39F758-09BA-4A4A-B061-6AB9652AEA59}"/>
                  </a:ext>
                </a:extLst>
              </p:cNvPr>
              <p:cNvSpPr txBox="1">
                <a:spLocks noRot="1" noChangeAspect="1" noMove="1" noResize="1" noEditPoints="1" noAdjustHandles="1" noChangeArrowheads="1" noChangeShapeType="1" noTextEdit="1"/>
              </p:cNvSpPr>
              <p:nvPr/>
            </p:nvSpPr>
            <p:spPr>
              <a:xfrm>
                <a:off x="7914897" y="1525040"/>
                <a:ext cx="503086" cy="369332"/>
              </a:xfrm>
              <a:prstGeom prst="rect">
                <a:avLst/>
              </a:prstGeom>
              <a:blipFill>
                <a:blip r:embed="rId13"/>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1D45233-B112-4874-8CC1-4A3625EA937F}"/>
              </a:ext>
            </a:extLst>
          </p:cNvPr>
          <p:cNvCxnSpPr>
            <a:stCxn id="27" idx="0"/>
            <a:endCxn id="36" idx="2"/>
          </p:cNvCxnSpPr>
          <p:nvPr/>
        </p:nvCxnSpPr>
        <p:spPr>
          <a:xfrm flipH="1" flipV="1">
            <a:off x="8166440" y="1894372"/>
            <a:ext cx="607232" cy="131872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D2C5D04-3271-4C3A-B5C6-D359C60DF31C}"/>
                  </a:ext>
                </a:extLst>
              </p:cNvPr>
              <p:cNvSpPr txBox="1"/>
              <p:nvPr/>
            </p:nvSpPr>
            <p:spPr>
              <a:xfrm>
                <a:off x="7035342" y="3208304"/>
                <a:ext cx="5023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𝐷</m:t>
                          </m:r>
                        </m:e>
                        <m:sub>
                          <m:r>
                            <a:rPr lang="en-US" b="0" i="1" smtClean="0">
                              <a:solidFill>
                                <a:srgbClr val="C00000"/>
                              </a:solidFill>
                              <a:latin typeface="Cambria Math" panose="02040503050406030204" pitchFamily="18" charset="0"/>
                            </a:rPr>
                            <m:t>1</m:t>
                          </m:r>
                        </m:sub>
                      </m:sSub>
                    </m:oMath>
                  </m:oMathPara>
                </a14:m>
                <a:endParaRPr lang="en-US" dirty="0"/>
              </a:p>
            </p:txBody>
          </p:sp>
        </mc:Choice>
        <mc:Fallback>
          <p:sp>
            <p:nvSpPr>
              <p:cNvPr id="44" name="TextBox 43">
                <a:extLst>
                  <a:ext uri="{FF2B5EF4-FFF2-40B4-BE49-F238E27FC236}">
                    <a16:creationId xmlns:a16="http://schemas.microsoft.com/office/drawing/2014/main" id="{4D2C5D04-3271-4C3A-B5C6-D359C60DF31C}"/>
                  </a:ext>
                </a:extLst>
              </p:cNvPr>
              <p:cNvSpPr txBox="1">
                <a:spLocks noRot="1" noChangeAspect="1" noMove="1" noResize="1" noEditPoints="1" noAdjustHandles="1" noChangeArrowheads="1" noChangeShapeType="1" noTextEdit="1"/>
              </p:cNvSpPr>
              <p:nvPr/>
            </p:nvSpPr>
            <p:spPr>
              <a:xfrm>
                <a:off x="7035342" y="3208304"/>
                <a:ext cx="502381"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6A5C241-0907-45DF-BE7C-644B8260E915}"/>
              </a:ext>
            </a:extLst>
          </p:cNvPr>
          <p:cNvCxnSpPr>
            <a:stCxn id="15" idx="2"/>
            <a:endCxn id="44" idx="0"/>
          </p:cNvCxnSpPr>
          <p:nvPr/>
        </p:nvCxnSpPr>
        <p:spPr>
          <a:xfrm>
            <a:off x="6685798" y="1911866"/>
            <a:ext cx="600735" cy="129643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689697A0-B640-4A92-99D8-510478BB7B8E}"/>
              </a:ext>
            </a:extLst>
          </p:cNvPr>
          <p:cNvSpPr/>
          <p:nvPr/>
        </p:nvSpPr>
        <p:spPr>
          <a:xfrm rot="20183963">
            <a:off x="6560624" y="814381"/>
            <a:ext cx="2309252" cy="3437911"/>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504742"/>
            <a:ext cx="10058400" cy="3306153"/>
          </a:xfrm>
        </p:spPr>
        <p:txBody>
          <a:bodyPr/>
          <a:lstStyle/>
          <a:p>
            <a:pPr>
              <a:buFont typeface="Arial" panose="020B0604020202020204" pitchFamily="34" charset="0"/>
              <a:buChar char="•"/>
            </a:pPr>
            <a:r>
              <a:rPr lang="en-US" dirty="0"/>
              <a:t> Cross-domain knowledge used to establish relationship between security measures</a:t>
            </a:r>
          </a:p>
          <a:p>
            <a:pPr>
              <a:buFont typeface="Arial" panose="020B0604020202020204" pitchFamily="34" charset="0"/>
              <a:buChar char="•"/>
            </a:pPr>
            <a:r>
              <a:rPr lang="en-US" dirty="0"/>
              <a:t> Clusters of security measures with similar difficulties (across skills) clustered together to form “difficulty rating”</a:t>
            </a:r>
          </a:p>
          <a:p>
            <a:pPr>
              <a:buFont typeface="Arial" panose="020B0604020202020204" pitchFamily="34" charset="0"/>
              <a:buChar char="•"/>
            </a:pPr>
            <a:r>
              <a:rPr lang="en-US" dirty="0"/>
              <a:t> Assumes defender optimization: Difficulty of implemented security measures will be similar across skills (e.g., won’t put a weak lock on </a:t>
            </a:r>
            <a:r>
              <a:rPr lang="en-US"/>
              <a:t>a reinforced door)</a:t>
            </a:r>
            <a:endParaRPr lang="en-US" dirty="0"/>
          </a:p>
        </p:txBody>
      </p:sp>
    </p:spTree>
    <p:extLst>
      <p:ext uri="{BB962C8B-B14F-4D97-AF65-F5344CB8AC3E}">
        <p14:creationId xmlns:p14="http://schemas.microsoft.com/office/powerpoint/2010/main" val="12426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9A9B-B29D-4048-B959-5AA9715B08E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2F9F812-FAC9-4EB2-A8C8-137944280842}"/>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6937E572-CFD8-449E-B828-AE83DA7B1B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1712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p:txBody>
          <a:bodyPr/>
          <a:lstStyle/>
          <a:p>
            <a:pPr marL="457200" indent="-457200">
              <a:buFont typeface="+mj-lt"/>
              <a:buAutoNum type="arabicPeriod"/>
            </a:pPr>
            <a:r>
              <a:rPr lang="en-US" dirty="0"/>
              <a:t>Risk, resilience, and vulnerability analysis</a:t>
            </a:r>
          </a:p>
          <a:p>
            <a:pPr marL="457200" indent="-45720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251466" indent="-34290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assessment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 vulnerability, and consequence</a:t>
            </a:r>
          </a:p>
          <a:p>
            <a:pPr lvl="1">
              <a:buFont typeface="Arial" panose="020B0604020202020204" pitchFamily="34" charset="0"/>
              <a:buChar char="•"/>
            </a:pPr>
            <a:r>
              <a:rPr lang="en-US" dirty="0"/>
              <a:t>Some intuition on types of targets adversaries would target, vulnerabilities present, and potential impacts</a:t>
            </a:r>
          </a:p>
          <a:p>
            <a:pPr lvl="1">
              <a:buFont typeface="Arial" panose="020B0604020202020204" pitchFamily="34" charset="0"/>
              <a:buChar char="•"/>
            </a:pPr>
            <a:r>
              <a:rPr lang="en-US" dirty="0"/>
              <a:t>Example: Larger organizations face higher threat and greater consequence than smaller organizations</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11392</TotalTime>
  <Words>6424</Words>
  <Application>Microsoft Office PowerPoint</Application>
  <PresentationFormat>Widescreen</PresentationFormat>
  <Paragraphs>470</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Garamond</vt:lpstr>
      <vt:lpstr>Gill Sans MT</vt:lpstr>
      <vt:lpstr>Trebuchet MS</vt:lpstr>
      <vt:lpstr>Sandia Theme 1</vt:lpstr>
      <vt:lpstr>PowerPoint Presentation</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Security Measure Rating Example</vt:lpstr>
      <vt:lpstr>Security Measure Rating Example</vt:lpstr>
      <vt:lpstr>PowerPoint Presentation</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McKenzie, Taylor</cp:lastModifiedBy>
  <cp:revision>397</cp:revision>
  <dcterms:created xsi:type="dcterms:W3CDTF">2017-10-14T01:15:26Z</dcterms:created>
  <dcterms:modified xsi:type="dcterms:W3CDTF">2019-04-23T20:45:56Z</dcterms:modified>
</cp:coreProperties>
</file>